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96" r:id="rId3"/>
    <p:sldId id="297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F1590-FA84-419C-9E1E-5D62B9247232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2FF56-4AC1-45F7-BEF8-14E306EE6D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237C7-8E1C-4DAB-91CB-B793E81F970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6DD5D-1123-4581-A85A-2FF42A1BB0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2D3C-B910-4BD8-AED9-9E4B32E9DD40}" type="datetime1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62CC-DCBF-41B1-BB01-0DF0E2193550}" type="datetime1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D605-CDD3-4A59-94A2-3786D335F9EB}" type="datetime1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AD321-A581-49D1-A83F-4E6CA78D5314}" type="datetime1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4E92-B73E-48D7-821C-39251D0CF8A9}" type="datetime1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CECE-8EDD-4D3C-8F2A-508E783C3A0D}" type="datetime1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EBA6D-7AEB-46FD-953D-70CABD0822C2}" type="datetime1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C90-5931-4F26-922B-74C515365D87}" type="datetime1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5D28-673E-4497-A365-8A8D7270E4CD}" type="datetime1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1F06-FD8A-419B-A0BE-93B398C1F7CB}" type="datetime1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D-F9AD-4E72-B155-887E9ED9C275}" type="datetime1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5912B-277D-4EC9-8710-5FA3FB7CD79E}" type="datetime1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5AA22-17C6-4898-A0F4-FDA6CEB89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sl.net/va3iul/Antenna/Wire%20Antennas%20for%20Ham%20Radio/Wir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tenna-theory.com/tutorial/smith/chart.php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Chapter 9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Antennas &amp;Feed Lines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Rick </a:t>
            </a:r>
            <a:r>
              <a:rPr lang="en-US" dirty="0"/>
              <a:t>-</a:t>
            </a:r>
            <a:r>
              <a:rPr lang="en-US" dirty="0" smtClean="0"/>
              <a:t> WØPC, Jay - WØPS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&amp; </a:t>
            </a:r>
            <a:r>
              <a:rPr lang="en-US" dirty="0" err="1" smtClean="0"/>
              <a:t>Ohmic</a:t>
            </a:r>
            <a:r>
              <a:rPr lang="en-US" dirty="0" smtClean="0"/>
              <a:t>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Power supplied to the antenna is dissipated in the form of radio waves and heat</a:t>
            </a:r>
          </a:p>
          <a:p>
            <a:pPr lvl="1"/>
            <a:r>
              <a:rPr lang="en-US" dirty="0" smtClean="0"/>
              <a:t>Heat losses are (R) a real or </a:t>
            </a:r>
            <a:r>
              <a:rPr lang="en-US" dirty="0" err="1" smtClean="0"/>
              <a:t>ohmic</a:t>
            </a:r>
            <a:r>
              <a:rPr lang="en-US" dirty="0" smtClean="0"/>
              <a:t> resistance that gets warm</a:t>
            </a:r>
          </a:p>
          <a:p>
            <a:pPr lvl="1"/>
            <a:r>
              <a:rPr lang="en-US" dirty="0" smtClean="0"/>
              <a:t>Radiated power is an assumed resistance called radiation resistance (R</a:t>
            </a:r>
            <a:r>
              <a:rPr lang="en-US" baseline="-25000" dirty="0" smtClean="0"/>
              <a:t>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Total power dissipated I</a:t>
            </a:r>
            <a:r>
              <a:rPr lang="en-US" baseline="30000" dirty="0" smtClean="0"/>
              <a:t>2</a:t>
            </a:r>
            <a:r>
              <a:rPr lang="en-US" dirty="0" smtClean="0"/>
              <a:t>(R+R</a:t>
            </a:r>
            <a:r>
              <a:rPr lang="en-US" baseline="-25000" dirty="0" smtClean="0"/>
              <a:t>R</a:t>
            </a:r>
            <a:r>
              <a:rPr lang="en-US" dirty="0" smtClean="0"/>
              <a:t>)=R</a:t>
            </a:r>
            <a:r>
              <a:rPr lang="en-US" baseline="-25000" dirty="0" smtClean="0"/>
              <a:t>T </a:t>
            </a:r>
            <a:r>
              <a:rPr lang="en-US" dirty="0" smtClean="0"/>
              <a:t>(Total Resistance)</a:t>
            </a:r>
          </a:p>
          <a:p>
            <a:pPr lvl="1"/>
            <a:r>
              <a:rPr lang="en-US" dirty="0" err="1" smtClean="0"/>
              <a:t>Ohmic</a:t>
            </a:r>
            <a:r>
              <a:rPr lang="en-US" dirty="0" smtClean="0"/>
              <a:t> (heat) loss in reasonably located antennas is negligible and all the resistance shown is radiation resistance (copper wire has very low resistance)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 Point Impedance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Feed point impedance:</a:t>
            </a:r>
            <a:r>
              <a:rPr lang="en-US" dirty="0" smtClean="0"/>
              <a:t> is simply  the ratio of RF voltage to current where the feed line is attached to the antenna</a:t>
            </a:r>
          </a:p>
          <a:p>
            <a:pPr lvl="1"/>
            <a:r>
              <a:rPr lang="en-US" dirty="0" smtClean="0"/>
              <a:t>If the </a:t>
            </a:r>
            <a:r>
              <a:rPr lang="en-US" u="sng" dirty="0" smtClean="0"/>
              <a:t>voltage and current are in-phase</a:t>
            </a:r>
            <a:r>
              <a:rPr lang="en-US" dirty="0" smtClean="0"/>
              <a:t>, the feed point impedance is </a:t>
            </a:r>
            <a:r>
              <a:rPr lang="en-US" u="sng" dirty="0" smtClean="0"/>
              <a:t>resistive</a:t>
            </a:r>
            <a:r>
              <a:rPr lang="en-US" dirty="0" smtClean="0"/>
              <a:t> and the antenna is </a:t>
            </a:r>
            <a:r>
              <a:rPr lang="en-US" u="sng" dirty="0" smtClean="0"/>
              <a:t>resonant</a:t>
            </a:r>
            <a:r>
              <a:rPr lang="en-US" dirty="0" smtClean="0"/>
              <a:t> regardless of the value of resistance</a:t>
            </a:r>
          </a:p>
          <a:p>
            <a:pPr lvl="1"/>
            <a:r>
              <a:rPr lang="en-US" dirty="0" smtClean="0"/>
              <a:t>If the voltage and current or </a:t>
            </a:r>
            <a:r>
              <a:rPr lang="en-US" u="sng" dirty="0" smtClean="0"/>
              <a:t>out of phase</a:t>
            </a:r>
            <a:r>
              <a:rPr lang="en-US" dirty="0" smtClean="0"/>
              <a:t>, the load will be </a:t>
            </a:r>
            <a:r>
              <a:rPr lang="en-US" u="sng" dirty="0" smtClean="0"/>
              <a:t>reactive</a:t>
            </a:r>
            <a:r>
              <a:rPr lang="en-US" dirty="0" smtClean="0"/>
              <a:t> (inductive or captive)</a:t>
            </a:r>
          </a:p>
          <a:p>
            <a:pPr lvl="1"/>
            <a:r>
              <a:rPr lang="en-US" dirty="0" smtClean="0"/>
              <a:t>Impedance is affected by a number of factors</a:t>
            </a:r>
          </a:p>
          <a:p>
            <a:pPr lvl="2"/>
            <a:r>
              <a:rPr lang="en-US" dirty="0" smtClean="0"/>
              <a:t>Height, object nearby, length to diameter ratio  of wire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Antenna efficiency</a:t>
            </a:r>
            <a:r>
              <a:rPr lang="en-US" dirty="0" smtClean="0"/>
              <a:t> – is the ratio of power radiated as radio waves to the total power input to the antenna</a:t>
            </a:r>
          </a:p>
          <a:p>
            <a:pPr lvl="1"/>
            <a:r>
              <a:rPr lang="en-US" dirty="0" smtClean="0"/>
              <a:t>Efficiency = (R</a:t>
            </a:r>
            <a:r>
              <a:rPr lang="en-US" baseline="-25000" dirty="0" smtClean="0"/>
              <a:t>R</a:t>
            </a:r>
            <a:r>
              <a:rPr lang="en-US" dirty="0" smtClean="0"/>
              <a:t>/R</a:t>
            </a:r>
            <a:r>
              <a:rPr lang="en-US" baseline="-25000" dirty="0" smtClean="0"/>
              <a:t>T</a:t>
            </a:r>
            <a:r>
              <a:rPr lang="en-US" dirty="0" smtClean="0"/>
              <a:t>) x 100% </a:t>
            </a:r>
          </a:p>
          <a:p>
            <a:pPr lvl="1"/>
            <a:r>
              <a:rPr lang="en-US" dirty="0" smtClean="0"/>
              <a:t>R</a:t>
            </a:r>
            <a:r>
              <a:rPr lang="en-US" baseline="-25000" dirty="0" smtClean="0"/>
              <a:t>R  </a:t>
            </a:r>
            <a:r>
              <a:rPr lang="en-US" dirty="0"/>
              <a:t>= Radiation </a:t>
            </a:r>
            <a:r>
              <a:rPr lang="en-US" dirty="0" smtClean="0"/>
              <a:t>Resistance, R</a:t>
            </a:r>
            <a:r>
              <a:rPr lang="en-US" baseline="-25000" dirty="0" smtClean="0"/>
              <a:t>T </a:t>
            </a:r>
            <a:r>
              <a:rPr lang="en-US" dirty="0"/>
              <a:t>= T</a:t>
            </a:r>
            <a:r>
              <a:rPr lang="en-US" dirty="0" smtClean="0"/>
              <a:t>otal Resistance</a:t>
            </a:r>
          </a:p>
          <a:p>
            <a:pPr lvl="1"/>
            <a:r>
              <a:rPr lang="en-US" u="sng" dirty="0" smtClean="0"/>
              <a:t>Dipole</a:t>
            </a:r>
            <a:r>
              <a:rPr lang="en-US" dirty="0" smtClean="0"/>
              <a:t> = 70 ohms, total resistance is 75 ohms, the efficiency = (70/75) x 100% = 93.3%</a:t>
            </a:r>
          </a:p>
          <a:p>
            <a:pPr lvl="1"/>
            <a:r>
              <a:rPr lang="en-US" u="sng" dirty="0" smtClean="0"/>
              <a:t>Half-wave dipole</a:t>
            </a:r>
            <a:r>
              <a:rPr lang="en-US" dirty="0" smtClean="0"/>
              <a:t> is very efficient because conductor resistance is very low</a:t>
            </a:r>
          </a:p>
          <a:p>
            <a:pPr lvl="1"/>
            <a:r>
              <a:rPr lang="en-US" u="sng" dirty="0" smtClean="0"/>
              <a:t>¼ wave ground mounted vertical</a:t>
            </a:r>
            <a:r>
              <a:rPr lang="en-US" dirty="0" smtClean="0"/>
              <a:t> requires ground radial wires laid out like spokes on a wheel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902pg9-6.jpg"/>
          <p:cNvPicPr>
            <a:picLocks noChangeAspect="1"/>
          </p:cNvPicPr>
          <p:nvPr/>
        </p:nvPicPr>
        <p:blipFill>
          <a:blip r:embed="rId2" cstate="print"/>
          <a:srcRect l="33751"/>
          <a:stretch>
            <a:fillRect/>
          </a:stretch>
        </p:blipFill>
        <p:spPr>
          <a:xfrm>
            <a:off x="7239000" y="76200"/>
            <a:ext cx="1775325" cy="16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Polarization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Real antennas near the Earth are polarized in relation to the ground</a:t>
            </a:r>
          </a:p>
          <a:p>
            <a:pPr lvl="1"/>
            <a:r>
              <a:rPr lang="en-US" u="sng" dirty="0" smtClean="0"/>
              <a:t>Horizontally</a:t>
            </a:r>
            <a:r>
              <a:rPr lang="en-US" dirty="0" smtClean="0"/>
              <a:t> polarized – electric field parallel to the Earth’s surface</a:t>
            </a:r>
          </a:p>
          <a:p>
            <a:pPr lvl="1"/>
            <a:r>
              <a:rPr lang="en-US" u="sng" dirty="0" smtClean="0"/>
              <a:t>Vertically</a:t>
            </a:r>
            <a:r>
              <a:rPr lang="en-US" dirty="0" smtClean="0"/>
              <a:t> polarized – electric field is perpendicular to the Earth’s surface</a:t>
            </a:r>
          </a:p>
          <a:p>
            <a:pPr lvl="1"/>
            <a:r>
              <a:rPr lang="en-US" dirty="0" smtClean="0"/>
              <a:t>E &amp; H planes</a:t>
            </a:r>
          </a:p>
          <a:p>
            <a:pPr lvl="2"/>
            <a:r>
              <a:rPr lang="en-US" u="sng" dirty="0" smtClean="0"/>
              <a:t>E-plane</a:t>
            </a:r>
            <a:r>
              <a:rPr lang="en-US" dirty="0" smtClean="0"/>
              <a:t> is the electric field (</a:t>
            </a:r>
            <a:r>
              <a:rPr lang="en-US" dirty="0" err="1" smtClean="0"/>
              <a:t>azimuthal</a:t>
            </a:r>
            <a:r>
              <a:rPr lang="en-US" dirty="0" smtClean="0"/>
              <a:t> pattern)</a:t>
            </a:r>
          </a:p>
          <a:p>
            <a:pPr lvl="2"/>
            <a:r>
              <a:rPr lang="en-US" u="sng" dirty="0" smtClean="0"/>
              <a:t>H-plane</a:t>
            </a:r>
            <a:r>
              <a:rPr lang="en-US" dirty="0" smtClean="0"/>
              <a:t> is the magnetic field (elevation pattern)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8686800" y="11430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Effects of Ground and Ground Systems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Biggest effect on antenna systems efficiency is the losses in nearby ground, ground structures, or the antenna’s ground system.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Radiation pattern over ground is effected by the electrical conductivity and dielectric constant of the soil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If the Signals are in phase when they combine (antenna radiation &amp; ground reflections),  the signals will increase, if out of phase will decrease in strength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Losses caused by low conductivity in the soil near the antenna dramatically reduce signal strength at low angles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Adding radials helps reduce near-field ground losses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Low-angle radiation from a vertically polarized antenna mounted over seawater will be much stronger than for a similar antenna mounted over rocky soil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dirty="0" smtClean="0"/>
              <a:t>Height above Ground</a:t>
            </a:r>
          </a:p>
          <a:p>
            <a:pPr lvl="1"/>
            <a:r>
              <a:rPr lang="en-US" dirty="0" smtClean="0"/>
              <a:t>Moving antenna away from ground reduces losses</a:t>
            </a:r>
          </a:p>
          <a:p>
            <a:pPr lvl="2"/>
            <a:r>
              <a:rPr lang="en-US" dirty="0" smtClean="0"/>
              <a:t>Reflections from the ground  will reinforce  the direct radiation</a:t>
            </a:r>
          </a:p>
          <a:p>
            <a:pPr lvl="2"/>
            <a:r>
              <a:rPr lang="en-US" dirty="0" smtClean="0"/>
              <a:t>Raising the antenna lowers the vertical takeoff angle of the peak radiation</a:t>
            </a:r>
          </a:p>
          <a:p>
            <a:pPr lvl="1"/>
            <a:r>
              <a:rPr lang="en-US" dirty="0" smtClean="0"/>
              <a:t>Horizontal antennas have less ground losses</a:t>
            </a:r>
          </a:p>
          <a:p>
            <a:pPr lvl="2"/>
            <a:r>
              <a:rPr lang="en-US" dirty="0" smtClean="0"/>
              <a:t>½ wavelength above ground is an optimum height</a:t>
            </a:r>
          </a:p>
          <a:p>
            <a:pPr lvl="2"/>
            <a:r>
              <a:rPr lang="en-US" dirty="0" smtClean="0"/>
              <a:t>Horizontal antenna mounted as high as you can is a good rule of thumb (wallet usually sets the limits)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US" u="sng" dirty="0" smtClean="0"/>
              <a:t>Ground Systems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Station equipment &amp; antennas similar</a:t>
            </a:r>
          </a:p>
          <a:p>
            <a:pPr lvl="2">
              <a:spcBef>
                <a:spcPts val="1200"/>
              </a:spcBef>
            </a:pPr>
            <a:r>
              <a:rPr lang="en-US" u="sng" dirty="0" smtClean="0"/>
              <a:t>Create a path to ground or earth potential that has as little impedance as possible</a:t>
            </a:r>
            <a:r>
              <a:rPr lang="en-US" dirty="0" smtClean="0"/>
              <a:t>.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Electrically </a:t>
            </a:r>
            <a:r>
              <a:rPr lang="en-US" u="sng" dirty="0" smtClean="0"/>
              <a:t>short</a:t>
            </a:r>
            <a:r>
              <a:rPr lang="en-US" dirty="0" smtClean="0"/>
              <a:t> distance as possible (1/10 wavelength or more acts like an antenna)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Run in a </a:t>
            </a:r>
            <a:r>
              <a:rPr lang="en-US" u="sng" dirty="0" smtClean="0"/>
              <a:t>straight</a:t>
            </a:r>
            <a:r>
              <a:rPr lang="en-US" dirty="0" smtClean="0"/>
              <a:t> line as possible 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type of </a:t>
            </a:r>
            <a:r>
              <a:rPr lang="en-US" u="sng" dirty="0" smtClean="0"/>
              <a:t>conductor that has a low impedance</a:t>
            </a:r>
            <a:r>
              <a:rPr lang="en-US" dirty="0" smtClean="0"/>
              <a:t> to RF (current flows on the surface of the conductor)</a:t>
            </a:r>
          </a:p>
          <a:p>
            <a:pPr lvl="4">
              <a:spcBef>
                <a:spcPts val="1200"/>
              </a:spcBef>
            </a:pPr>
            <a:r>
              <a:rPr lang="en-US" dirty="0" smtClean="0"/>
              <a:t>Wide </a:t>
            </a:r>
            <a:r>
              <a:rPr lang="en-US" u="sng" dirty="0" smtClean="0"/>
              <a:t>copper straps</a:t>
            </a:r>
            <a:r>
              <a:rPr lang="en-US" dirty="0" smtClean="0"/>
              <a:t> (large surface area)</a:t>
            </a:r>
          </a:p>
          <a:p>
            <a:pPr lvl="4">
              <a:spcBef>
                <a:spcPts val="1200"/>
              </a:spcBef>
            </a:pPr>
            <a:r>
              <a:rPr lang="en-US" u="sng" dirty="0" smtClean="0"/>
              <a:t>Multiple ground rods</a:t>
            </a:r>
            <a:r>
              <a:rPr lang="en-US" dirty="0" smtClean="0"/>
              <a:t> (3 or 4) 8’ long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Shortened Antennas:</a:t>
            </a:r>
          </a:p>
          <a:p>
            <a:pPr lvl="1"/>
            <a:r>
              <a:rPr lang="en-US" u="sng" dirty="0" smtClean="0"/>
              <a:t>Loaded Whips</a:t>
            </a:r>
            <a:r>
              <a:rPr lang="en-US" dirty="0" smtClean="0"/>
              <a:t> – Mobile installations usually are less than a ¼ wavelength long (</a:t>
            </a:r>
            <a:r>
              <a:rPr lang="en-US" sz="2400" u="sng" dirty="0" smtClean="0"/>
              <a:t>1/4 wave 36 ohms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As the operating frequency lowers, the feed point impedance shows a decrease in radiation resistance and an increase in captive reactance </a:t>
            </a:r>
            <a:r>
              <a:rPr lang="en-US" u="sng" dirty="0" smtClean="0"/>
              <a:t>requiring a loading coil to balance the inductive reactance creating a pure resistive loa</a:t>
            </a:r>
            <a:r>
              <a:rPr lang="en-US" dirty="0" smtClean="0"/>
              <a:t>d</a:t>
            </a:r>
          </a:p>
          <a:p>
            <a:pPr lvl="3"/>
            <a:r>
              <a:rPr lang="en-US" dirty="0" smtClean="0"/>
              <a:t>The </a:t>
            </a:r>
            <a:r>
              <a:rPr lang="en-US" u="sng" dirty="0" smtClean="0"/>
              <a:t>amount of inductance is determined by the operating frequency</a:t>
            </a:r>
          </a:p>
          <a:p>
            <a:pPr lvl="3"/>
            <a:r>
              <a:rPr lang="en-US" u="sng" dirty="0" smtClean="0"/>
              <a:t>Antennas with loading coils have narrow bandwidth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Multiband antennas:</a:t>
            </a:r>
          </a:p>
          <a:p>
            <a:pPr lvl="1"/>
            <a:r>
              <a:rPr lang="en-US" u="sng" dirty="0" smtClean="0"/>
              <a:t>Trapped antennas</a:t>
            </a:r>
            <a:r>
              <a:rPr lang="en-US" dirty="0" smtClean="0"/>
              <a:t> use </a:t>
            </a:r>
            <a:r>
              <a:rPr lang="en-US" u="sng" dirty="0" smtClean="0"/>
              <a:t>tuned circuits</a:t>
            </a:r>
            <a:r>
              <a:rPr lang="en-US" dirty="0" smtClean="0"/>
              <a:t> strategically placed to make the antenna resonant on multiple bands. </a:t>
            </a:r>
          </a:p>
          <a:p>
            <a:pPr lvl="2"/>
            <a:r>
              <a:rPr lang="en-US" dirty="0" smtClean="0"/>
              <a:t>Disadvantage is they radiate harmonics</a:t>
            </a:r>
          </a:p>
          <a:p>
            <a:pPr lvl="2"/>
            <a:r>
              <a:rPr lang="en-US" dirty="0" smtClean="0"/>
              <a:t>Series inductance in the traps raises the Q of the antenna and reduces the bandwidth</a:t>
            </a:r>
          </a:p>
          <a:p>
            <a:pPr lvl="1"/>
            <a:r>
              <a:rPr lang="en-US" u="sng" dirty="0" smtClean="0"/>
              <a:t>Folded Dipole</a:t>
            </a:r>
            <a:r>
              <a:rPr lang="en-US" dirty="0" smtClean="0"/>
              <a:t> is a full wave wire folded into a half wave thin loop that exhibits a wider SWR Bandwidth than a standard dipole antenna</a:t>
            </a:r>
            <a:endParaRPr lang="en-US" dirty="0"/>
          </a:p>
        </p:txBody>
      </p:sp>
      <p:pic>
        <p:nvPicPr>
          <p:cNvPr id="5" name="Picture 4" descr="E9A07pg9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5791200"/>
            <a:ext cx="2005012" cy="79683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9C04pg9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4724400"/>
            <a:ext cx="2362200" cy="18415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u="sng" dirty="0" smtClean="0"/>
              <a:t>Traveling Wave Antennas</a:t>
            </a:r>
            <a:r>
              <a:rPr lang="en-US" dirty="0" smtClean="0"/>
              <a:t> are the long wire antennas (</a:t>
            </a:r>
            <a:r>
              <a:rPr lang="en-US" sz="2800" dirty="0" smtClean="0"/>
              <a:t>one wavelength or longer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longer the wire the more directive it becomes</a:t>
            </a:r>
          </a:p>
          <a:p>
            <a:pPr lvl="1"/>
            <a:r>
              <a:rPr lang="en-US" dirty="0" smtClean="0"/>
              <a:t>Bi-directional</a:t>
            </a:r>
          </a:p>
          <a:p>
            <a:r>
              <a:rPr lang="en-US" u="sng" dirty="0" smtClean="0"/>
              <a:t>Rhombic Antennas</a:t>
            </a:r>
            <a:r>
              <a:rPr lang="en-US" dirty="0" smtClean="0"/>
              <a:t> – 2 </a:t>
            </a:r>
            <a:r>
              <a:rPr lang="en-US" dirty="0" err="1" smtClean="0"/>
              <a:t>vee</a:t>
            </a:r>
            <a:r>
              <a:rPr lang="en-US" dirty="0" smtClean="0"/>
              <a:t> beams placed end to end (</a:t>
            </a:r>
            <a:r>
              <a:rPr lang="en-US" sz="2400" dirty="0" smtClean="0"/>
              <a:t>High Gain, wide frequency range, un-terminated is bi-directional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4" descr="E9C05pg9-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724399"/>
            <a:ext cx="2564646" cy="178231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 Antennas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Easy source for homebrew antennas: 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http://www.qsl.net/va3iul/Antenna/Wire%20Antennas%20for%20Ham%20Radio/Wire_antennas_for_ham_radio.htm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Traveling Wave Antennas (Cont.)</a:t>
            </a:r>
          </a:p>
          <a:p>
            <a:pPr lvl="1"/>
            <a:r>
              <a:rPr lang="en-US" u="sng" dirty="0" smtClean="0"/>
              <a:t>Beverage Antenna</a:t>
            </a:r>
            <a:r>
              <a:rPr lang="en-US" dirty="0" smtClean="0"/>
              <a:t> is a receive antenna one or more wavelengths long</a:t>
            </a:r>
          </a:p>
          <a:p>
            <a:pPr lvl="2"/>
            <a:r>
              <a:rPr lang="en-US" dirty="0" smtClean="0"/>
              <a:t>Antenna acts like a long transmission line with one </a:t>
            </a:r>
            <a:r>
              <a:rPr lang="en-US" dirty="0" err="1" smtClean="0"/>
              <a:t>lossy</a:t>
            </a:r>
            <a:r>
              <a:rPr lang="en-US" dirty="0" smtClean="0"/>
              <a:t> conductor (Earth) and one good conductor (wire)</a:t>
            </a:r>
          </a:p>
          <a:p>
            <a:pPr lvl="2"/>
            <a:r>
              <a:rPr lang="en-US" dirty="0" smtClean="0"/>
              <a:t>Beverage antenna uses a terminating resistor to ground at the farthest end</a:t>
            </a:r>
          </a:p>
          <a:p>
            <a:pPr lvl="2"/>
            <a:r>
              <a:rPr lang="en-US" dirty="0" smtClean="0"/>
              <a:t>Installed relatively low heights (8’–10’) above ground</a:t>
            </a:r>
          </a:p>
          <a:p>
            <a:pPr lvl="2"/>
            <a:r>
              <a:rPr lang="en-US" dirty="0" smtClean="0"/>
              <a:t>Longer antenna improves gain and directivity</a:t>
            </a:r>
          </a:p>
          <a:p>
            <a:pPr lvl="2"/>
            <a:r>
              <a:rPr lang="en-US" dirty="0" smtClean="0"/>
              <a:t>Best suited for 160 and 80 meters (reduces noise)</a:t>
            </a:r>
            <a:endParaRPr lang="en-US" dirty="0"/>
          </a:p>
        </p:txBody>
      </p:sp>
      <p:pic>
        <p:nvPicPr>
          <p:cNvPr id="4" name="Picture 3" descr="E9C12pg9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04800"/>
            <a:ext cx="3476424" cy="1371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US" u="sng" dirty="0" smtClean="0"/>
              <a:t>Phased Array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Different pattern shapes can be obtained using 2 vertical antennas</a:t>
            </a:r>
          </a:p>
          <a:p>
            <a:pPr lvl="2">
              <a:spcBef>
                <a:spcPts val="1200"/>
              </a:spcBef>
            </a:pPr>
            <a:r>
              <a:rPr lang="en-US" u="sng" dirty="0" smtClean="0"/>
              <a:t>Spacing</a:t>
            </a:r>
            <a:r>
              <a:rPr lang="en-US" dirty="0" smtClean="0"/>
              <a:t> of the vertical antennas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Different </a:t>
            </a:r>
            <a:r>
              <a:rPr lang="en-US" u="sng" dirty="0" smtClean="0"/>
              <a:t>length feed lines change phase angle</a:t>
            </a:r>
            <a:r>
              <a:rPr lang="en-US" dirty="0" smtClean="0"/>
              <a:t> canceling or adding to radio waves creating steered patterns (figure 9-16, pg 9-19)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If the antennas are </a:t>
            </a:r>
            <a:r>
              <a:rPr lang="en-US" u="sng" dirty="0" smtClean="0"/>
              <a:t>½ wavelength apart and fed in-phase</a:t>
            </a:r>
            <a:r>
              <a:rPr lang="en-US" dirty="0" smtClean="0"/>
              <a:t> the pattern is a </a:t>
            </a:r>
            <a:r>
              <a:rPr lang="en-US" u="sng" dirty="0" smtClean="0"/>
              <a:t>figure 8 that is broadside</a:t>
            </a:r>
            <a:r>
              <a:rPr lang="en-US" dirty="0" smtClean="0"/>
              <a:t> to the antennas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If the antennas are </a:t>
            </a:r>
            <a:r>
              <a:rPr lang="en-US" u="sng" dirty="0" smtClean="0"/>
              <a:t>5/8 wavelength apart and feed 180 degrees out of phase</a:t>
            </a:r>
            <a:r>
              <a:rPr lang="en-US" dirty="0" smtClean="0"/>
              <a:t>, the pattern will be a figure 8 inline with the antennas (</a:t>
            </a:r>
            <a:r>
              <a:rPr lang="en-US" u="sng" dirty="0" smtClean="0"/>
              <a:t>end-fire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Radiated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Transmitter performance is usually computed as ERP</a:t>
            </a:r>
            <a:r>
              <a:rPr lang="en-US" dirty="0" smtClean="0"/>
              <a:t> with respect to a reference antenna system – usually a dipole antenna</a:t>
            </a:r>
          </a:p>
          <a:p>
            <a:pPr lvl="1"/>
            <a:r>
              <a:rPr lang="en-US" u="sng" dirty="0" smtClean="0"/>
              <a:t>ERP = TPO x System Gain</a:t>
            </a:r>
          </a:p>
          <a:p>
            <a:pPr lvl="1"/>
            <a:r>
              <a:rPr lang="en-US" dirty="0" smtClean="0"/>
              <a:t>System gains and losses are measure in dB so they can be added or subtracted</a:t>
            </a:r>
          </a:p>
          <a:p>
            <a:pPr lvl="1"/>
            <a:r>
              <a:rPr lang="en-US" dirty="0" smtClean="0"/>
              <a:t>System gain must be converted to a linear value from dB to calculate ERP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Radiated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ERP Calculation Problems: (Pg. 9-21)</a:t>
            </a:r>
          </a:p>
          <a:p>
            <a:pPr lvl="1"/>
            <a:r>
              <a:rPr lang="en-US" u="sng" dirty="0" smtClean="0"/>
              <a:t>Calculator key strokes for ERP problems</a:t>
            </a:r>
          </a:p>
          <a:p>
            <a:pPr lvl="2"/>
            <a:r>
              <a:rPr lang="en-US" dirty="0" smtClean="0"/>
              <a:t>Calculate system gain (feed line loss + duplexer loss + circulator loss + antenna gain)</a:t>
            </a:r>
          </a:p>
          <a:p>
            <a:pPr lvl="2"/>
            <a:r>
              <a:rPr lang="en-US" dirty="0" smtClean="0"/>
              <a:t>Divide gain result by 10</a:t>
            </a:r>
          </a:p>
          <a:p>
            <a:pPr lvl="2"/>
            <a:r>
              <a:rPr lang="en-US" dirty="0" smtClean="0"/>
              <a:t>Hit the “anti-log” key on the calculator (2</a:t>
            </a:r>
            <a:r>
              <a:rPr lang="en-US" baseline="30000" dirty="0" smtClean="0"/>
              <a:t>nd</a:t>
            </a:r>
            <a:r>
              <a:rPr lang="en-US" dirty="0" smtClean="0"/>
              <a:t> function “LOG” key)</a:t>
            </a:r>
          </a:p>
          <a:p>
            <a:pPr lvl="2"/>
            <a:r>
              <a:rPr lang="en-US" dirty="0" smtClean="0"/>
              <a:t>Multiply result by TPO (Total Power Output) = ERP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9D02pg9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3810000"/>
            <a:ext cx="1841988" cy="11972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 Antenna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n-US" u="sng" dirty="0" smtClean="0"/>
              <a:t>High gain antennas</a:t>
            </a:r>
            <a:r>
              <a:rPr lang="en-US" dirty="0" smtClean="0"/>
              <a:t> are not necessary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Narrow pattern, hard to point at a rapidly moving satellite</a:t>
            </a:r>
          </a:p>
          <a:p>
            <a:pPr>
              <a:spcBef>
                <a:spcPts val="1200"/>
              </a:spcBef>
            </a:pPr>
            <a:r>
              <a:rPr lang="en-US" u="sng" dirty="0" err="1" smtClean="0"/>
              <a:t>Yagi</a:t>
            </a:r>
            <a:r>
              <a:rPr lang="en-US" u="sng" dirty="0" smtClean="0"/>
              <a:t> antennas</a:t>
            </a:r>
            <a:r>
              <a:rPr lang="en-US" dirty="0" smtClean="0"/>
              <a:t> are most common for VHF/UHF</a:t>
            </a:r>
          </a:p>
          <a:p>
            <a:pPr lvl="1">
              <a:spcBef>
                <a:spcPts val="1200"/>
              </a:spcBef>
            </a:pPr>
            <a:r>
              <a:rPr lang="en-US" u="sng" dirty="0" smtClean="0"/>
              <a:t>Circular Polarization</a:t>
            </a:r>
            <a:r>
              <a:rPr lang="en-US" dirty="0" smtClean="0"/>
              <a:t> – cross polarized </a:t>
            </a:r>
            <a:r>
              <a:rPr lang="en-US" dirty="0" err="1" smtClean="0"/>
              <a:t>Yagi</a:t>
            </a:r>
            <a:r>
              <a:rPr lang="en-US" dirty="0" smtClean="0"/>
              <a:t> antennas on the same boom </a:t>
            </a:r>
            <a:r>
              <a:rPr lang="en-US" u="sng" dirty="0" smtClean="0"/>
              <a:t>fed 90 degrees out of phase</a:t>
            </a:r>
            <a:r>
              <a:rPr lang="en-US" dirty="0" smtClean="0"/>
              <a:t> provide the best results</a:t>
            </a:r>
          </a:p>
          <a:p>
            <a:pPr>
              <a:spcBef>
                <a:spcPts val="1200"/>
              </a:spcBef>
              <a:buNone/>
            </a:pPr>
            <a:endParaRPr lang="en-US" dirty="0" smtClean="0"/>
          </a:p>
          <a:p>
            <a:pPr>
              <a:spcBef>
                <a:spcPts val="1200"/>
              </a:spcBef>
              <a:buNone/>
            </a:pP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u="sng" dirty="0" smtClean="0"/>
              <a:t>Parabolic Dish</a:t>
            </a:r>
            <a:r>
              <a:rPr lang="en-US" dirty="0" smtClean="0"/>
              <a:t> may be used on microwave frequencies</a:t>
            </a:r>
          </a:p>
          <a:p>
            <a:pPr lvl="1">
              <a:spcBef>
                <a:spcPts val="1200"/>
              </a:spcBef>
            </a:pPr>
            <a:r>
              <a:rPr lang="en-US" u="sng" dirty="0" smtClean="0"/>
              <a:t>Gain  will increase by 6 dB</a:t>
            </a:r>
            <a:r>
              <a:rPr lang="en-US" dirty="0" smtClean="0"/>
              <a:t> if either the dish </a:t>
            </a:r>
            <a:r>
              <a:rPr lang="en-US" u="sng" dirty="0" smtClean="0"/>
              <a:t>diameter</a:t>
            </a:r>
            <a:r>
              <a:rPr lang="en-US" dirty="0" smtClean="0"/>
              <a:t> or the </a:t>
            </a:r>
            <a:r>
              <a:rPr lang="en-US" u="sng" dirty="0" smtClean="0"/>
              <a:t>operating frequenc</a:t>
            </a:r>
            <a:r>
              <a:rPr lang="en-US" dirty="0" smtClean="0"/>
              <a:t>y is </a:t>
            </a:r>
            <a:r>
              <a:rPr lang="en-US" u="sng" dirty="0" smtClean="0"/>
              <a:t>doubled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Specialized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75456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u="sng" dirty="0" smtClean="0"/>
              <a:t>Receiving Loop Antennas</a:t>
            </a:r>
            <a:r>
              <a:rPr lang="en-US" dirty="0" smtClean="0"/>
              <a:t> – MF &amp; HF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Small loop consisting of one or more turns of wire wound in the shape of a large open inductor and tuned with a variable capacitor (&lt; 0.08 wavelength)</a:t>
            </a:r>
          </a:p>
          <a:p>
            <a:pPr>
              <a:spcBef>
                <a:spcPts val="1200"/>
              </a:spcBef>
            </a:pPr>
            <a:r>
              <a:rPr lang="en-US" u="sng" dirty="0" smtClean="0"/>
              <a:t>Direction-Finding Antennas</a:t>
            </a:r>
          </a:p>
          <a:p>
            <a:pPr lvl="1">
              <a:spcBef>
                <a:spcPts val="1200"/>
              </a:spcBef>
            </a:pPr>
            <a:r>
              <a:rPr lang="en-US" u="sng" dirty="0" smtClean="0"/>
              <a:t>Triangulation</a:t>
            </a:r>
            <a:r>
              <a:rPr lang="en-US" dirty="0" smtClean="0"/>
              <a:t> - tune for nulls, plot on map</a:t>
            </a:r>
          </a:p>
          <a:p>
            <a:pPr lvl="1">
              <a:spcBef>
                <a:spcPts val="1200"/>
              </a:spcBef>
            </a:pPr>
            <a:r>
              <a:rPr lang="en-US" u="sng" dirty="0" smtClean="0"/>
              <a:t>Sense</a:t>
            </a:r>
            <a:r>
              <a:rPr lang="en-US" dirty="0" smtClean="0"/>
              <a:t> Antenna - use to create a single signal null</a:t>
            </a:r>
          </a:p>
          <a:p>
            <a:pPr lvl="1">
              <a:spcBef>
                <a:spcPts val="1200"/>
              </a:spcBef>
            </a:pPr>
            <a:r>
              <a:rPr lang="en-US" u="sng" dirty="0" smtClean="0"/>
              <a:t>Terrain</a:t>
            </a:r>
            <a:r>
              <a:rPr lang="en-US" dirty="0" smtClean="0"/>
              <a:t> Effect - refraction and reflection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Impedance Matching</a:t>
            </a:r>
            <a:r>
              <a:rPr lang="en-US" dirty="0" smtClean="0"/>
              <a:t> – when the antenna is matched to the feed line, </a:t>
            </a:r>
            <a:r>
              <a:rPr lang="en-US" u="sng" dirty="0" smtClean="0"/>
              <a:t>maximum power transfer to the antenna is achieved</a:t>
            </a:r>
            <a:r>
              <a:rPr lang="en-US" dirty="0" smtClean="0"/>
              <a:t> and standing wave ratio is minimized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Impedance matching at the antenna prevents losses in the feed line</a:t>
            </a:r>
            <a:r>
              <a:rPr lang="en-US" dirty="0" smtClean="0"/>
              <a:t> as the power is reflected back and forth between the transmitter and the antenna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Matching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b="1" u="sng" dirty="0" smtClean="0"/>
              <a:t>Delta match</a:t>
            </a:r>
            <a:r>
              <a:rPr lang="en-US" b="1" dirty="0" smtClean="0"/>
              <a:t> </a:t>
            </a:r>
            <a:r>
              <a:rPr lang="en-US" dirty="0" smtClean="0"/>
              <a:t>– feed line connects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to the driven element in two places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spaced a fraction of a wavelength on 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each side of the element center </a:t>
            </a:r>
          </a:p>
          <a:p>
            <a:pPr>
              <a:spcBef>
                <a:spcPts val="1200"/>
              </a:spcBef>
            </a:pPr>
            <a:r>
              <a:rPr lang="en-US" b="1" u="sng" dirty="0" smtClean="0"/>
              <a:t>Gamma Match</a:t>
            </a:r>
            <a:r>
              <a:rPr lang="en-US" b="1" dirty="0" smtClean="0"/>
              <a:t> </a:t>
            </a:r>
            <a:r>
              <a:rPr lang="en-US" dirty="0" smtClean="0"/>
              <a:t>– feed line attaches 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at the center of the driven element 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and at a Fraction of a wavelength on 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one side of center</a:t>
            </a:r>
          </a:p>
        </p:txBody>
      </p:sp>
      <p:pic>
        <p:nvPicPr>
          <p:cNvPr id="4" name="Picture 3" descr="E9E01pg9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1676400"/>
            <a:ext cx="2064774" cy="1974540"/>
          </a:xfrm>
          <a:prstGeom prst="rect">
            <a:avLst/>
          </a:prstGeom>
        </p:spPr>
      </p:pic>
      <p:pic>
        <p:nvPicPr>
          <p:cNvPr id="5" name="Picture 4" descr="E9E02pg9-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4419600"/>
            <a:ext cx="2286000" cy="1386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9E03pg9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4817149"/>
            <a:ext cx="3162300" cy="1708919"/>
          </a:xfrm>
          <a:prstGeom prst="rect">
            <a:avLst/>
          </a:prstGeom>
        </p:spPr>
      </p:pic>
      <p:pic>
        <p:nvPicPr>
          <p:cNvPr id="5" name="Picture 4" descr="E9E06pg9-29.jpg"/>
          <p:cNvPicPr>
            <a:picLocks noChangeAspect="1"/>
          </p:cNvPicPr>
          <p:nvPr/>
        </p:nvPicPr>
        <p:blipFill>
          <a:blip r:embed="rId3" cstate="print"/>
          <a:srcRect b="43333"/>
          <a:stretch>
            <a:fillRect/>
          </a:stretch>
        </p:blipFill>
        <p:spPr>
          <a:xfrm>
            <a:off x="5692530" y="2286000"/>
            <a:ext cx="3027607" cy="144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u="sng" dirty="0" smtClean="0"/>
              <a:t>Hairpin Match</a:t>
            </a:r>
            <a:r>
              <a:rPr lang="en-US" dirty="0" smtClean="0"/>
              <a:t> – driven element must be split in the middle and insulated from its supporting structure 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Stub Match</a:t>
            </a:r>
            <a:r>
              <a:rPr lang="en-US" dirty="0" smtClean="0"/>
              <a:t> – connecting an appropriate reactance in parallel with the feed line at the antenna feed point, loads</a:t>
            </a:r>
          </a:p>
          <a:p>
            <a:pPr>
              <a:buNone/>
            </a:pPr>
            <a:r>
              <a:rPr lang="en-US" dirty="0" smtClean="0"/>
              <a:t>can be considerably reactive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Line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Velocity of Propagation</a:t>
            </a:r>
            <a:r>
              <a:rPr lang="en-US" dirty="0" smtClean="0"/>
              <a:t> – Dielectric material other than air reduces the velocity of the radio wave</a:t>
            </a:r>
          </a:p>
          <a:p>
            <a:r>
              <a:rPr lang="en-US" u="sng" dirty="0" smtClean="0"/>
              <a:t>Velocity Factor</a:t>
            </a:r>
            <a:r>
              <a:rPr lang="en-US" dirty="0" smtClean="0"/>
              <a:t> is the ratio of the actual velocity at which a signal travels along a line to  the speed of light in a vacuum. (see table 9-1, pg. 9-23)</a:t>
            </a:r>
          </a:p>
          <a:p>
            <a:r>
              <a:rPr lang="en-US" u="sng" dirty="0" smtClean="0"/>
              <a:t>Electrical Length</a:t>
            </a:r>
            <a:r>
              <a:rPr lang="en-US" dirty="0" smtClean="0"/>
              <a:t> is not the same as physical length</a:t>
            </a:r>
          </a:p>
          <a:p>
            <a:pPr lvl="1"/>
            <a:r>
              <a:rPr lang="en-US" dirty="0" smtClean="0"/>
              <a:t>Always </a:t>
            </a:r>
            <a:r>
              <a:rPr lang="en-US" u="sng" dirty="0" smtClean="0"/>
              <a:t>shorter</a:t>
            </a:r>
          </a:p>
          <a:p>
            <a:pPr lvl="1"/>
            <a:r>
              <a:rPr lang="en-US" dirty="0" smtClean="0"/>
              <a:t>Radio </a:t>
            </a:r>
            <a:r>
              <a:rPr lang="en-US" u="sng" dirty="0" smtClean="0"/>
              <a:t>waves move slower in the line</a:t>
            </a:r>
            <a:r>
              <a:rPr lang="en-US" dirty="0" smtClean="0"/>
              <a:t> than in air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Potato Gun</a:t>
            </a:r>
            <a:endParaRPr lang="en-US" dirty="0"/>
          </a:p>
        </p:txBody>
      </p:sp>
      <p:pic>
        <p:nvPicPr>
          <p:cNvPr id="4" name="Picture 3" descr="Patato G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524000"/>
            <a:ext cx="7900416" cy="443788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Line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Feed Line Loss</a:t>
            </a:r>
            <a:r>
              <a:rPr lang="en-US" dirty="0" smtClean="0"/>
              <a:t>: Line </a:t>
            </a:r>
            <a:r>
              <a:rPr lang="en-US" u="sng" dirty="0" smtClean="0"/>
              <a:t>loss increases as the operating frequency increases</a:t>
            </a:r>
            <a:r>
              <a:rPr lang="en-US" dirty="0" smtClean="0"/>
              <a:t> </a:t>
            </a:r>
            <a:r>
              <a:rPr lang="en-US" sz="2400" dirty="0" smtClean="0"/>
              <a:t>(Table 9-1, pg9-33)</a:t>
            </a:r>
            <a:endParaRPr lang="en-US" dirty="0" smtClean="0"/>
          </a:p>
          <a:p>
            <a:pPr lvl="1"/>
            <a:r>
              <a:rPr lang="en-US" dirty="0" smtClean="0"/>
              <a:t>Low frequencies, can use less expensive coax cable</a:t>
            </a:r>
          </a:p>
          <a:p>
            <a:pPr lvl="1"/>
            <a:r>
              <a:rPr lang="en-US" u="sng" dirty="0" smtClean="0"/>
              <a:t>Open-wire or ladder-line feed</a:t>
            </a:r>
            <a:r>
              <a:rPr lang="en-US" dirty="0" smtClean="0"/>
              <a:t> lines generally have lower loss than coaxial cables at any frequency</a:t>
            </a:r>
          </a:p>
          <a:p>
            <a:pPr lvl="1"/>
            <a:r>
              <a:rPr lang="en-US" u="sng" dirty="0" smtClean="0"/>
              <a:t>Maximum rated voltage</a:t>
            </a:r>
            <a:r>
              <a:rPr lang="en-US" dirty="0" smtClean="0"/>
              <a:t>: addition of </a:t>
            </a:r>
            <a:r>
              <a:rPr lang="en-US" u="sng" dirty="0" smtClean="0"/>
              <a:t>air</a:t>
            </a:r>
            <a:r>
              <a:rPr lang="en-US" dirty="0" smtClean="0"/>
              <a:t> to the dielectric reduces loss and increases velocity factor and considerably </a:t>
            </a:r>
            <a:r>
              <a:rPr lang="en-US" u="sng" dirty="0" smtClean="0"/>
              <a:t>reduces the ability to handle high voltages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Line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</a:pPr>
            <a:r>
              <a:rPr lang="en-US" b="1" u="sng" dirty="0" smtClean="0"/>
              <a:t>Reflection Coefficient</a:t>
            </a:r>
            <a:r>
              <a:rPr lang="en-US" dirty="0" smtClean="0"/>
              <a:t>: is the </a:t>
            </a:r>
            <a:r>
              <a:rPr lang="en-US" u="sng" dirty="0" smtClean="0"/>
              <a:t>ratio</a:t>
            </a:r>
            <a:r>
              <a:rPr lang="en-US" dirty="0" smtClean="0"/>
              <a:t> of the </a:t>
            </a:r>
            <a:r>
              <a:rPr lang="en-US" u="sng" dirty="0" smtClean="0"/>
              <a:t>reflected voltage</a:t>
            </a:r>
            <a:r>
              <a:rPr lang="en-US" dirty="0" smtClean="0"/>
              <a:t> at some point on a feed line to the </a:t>
            </a:r>
            <a:r>
              <a:rPr lang="en-US" u="sng" dirty="0" smtClean="0"/>
              <a:t>incident voltage</a:t>
            </a:r>
            <a:r>
              <a:rPr lang="en-US" dirty="0" smtClean="0"/>
              <a:t> at the same point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Reflection coefficient is a good parameter to describe  the interaction of the load end of a mismatched transmission line</a:t>
            </a:r>
          </a:p>
          <a:p>
            <a:pPr>
              <a:spcBef>
                <a:spcPts val="1200"/>
              </a:spcBef>
            </a:pPr>
            <a:r>
              <a:rPr lang="en-US" b="1" u="sng" dirty="0" smtClean="0"/>
              <a:t>SWR</a:t>
            </a:r>
            <a:r>
              <a:rPr lang="en-US" dirty="0" smtClean="0"/>
              <a:t>: is a ratio of maximum to minimum (current or voltage) never less than one-to-one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For any impedance mismatch the SWR will be greater than 1:1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All </a:t>
            </a:r>
            <a:r>
              <a:rPr lang="en-US" u="sng" dirty="0" smtClean="0"/>
              <a:t>impedances consist of 2 components</a:t>
            </a:r>
            <a:r>
              <a:rPr lang="en-US" dirty="0" smtClean="0"/>
              <a:t>: </a:t>
            </a:r>
            <a:r>
              <a:rPr lang="en-US" u="sng" dirty="0" smtClean="0"/>
              <a:t>Resistance &amp; Reactance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Graphically, these components are represented as a pair of axis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The rectangular coordinate system for graphing Impedance</a:t>
            </a:r>
          </a:p>
          <a:p>
            <a:pPr lvl="2">
              <a:spcBef>
                <a:spcPts val="1200"/>
              </a:spcBef>
            </a:pPr>
            <a:r>
              <a:rPr lang="en-US" u="sng" dirty="0" smtClean="0"/>
              <a:t>Horizontal</a:t>
            </a:r>
            <a:r>
              <a:rPr lang="en-US" dirty="0" smtClean="0"/>
              <a:t> axis represents </a:t>
            </a:r>
            <a:r>
              <a:rPr lang="en-US" u="sng" dirty="0" smtClean="0"/>
              <a:t>resistance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Positive to the right of the origin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Negative to the left of the origin</a:t>
            </a:r>
          </a:p>
          <a:p>
            <a:pPr lvl="2">
              <a:spcBef>
                <a:spcPts val="1200"/>
              </a:spcBef>
            </a:pPr>
            <a:r>
              <a:rPr lang="en-US" u="sng" dirty="0" smtClean="0"/>
              <a:t>Vertical</a:t>
            </a:r>
            <a:r>
              <a:rPr lang="en-US" dirty="0" smtClean="0"/>
              <a:t> axis represents </a:t>
            </a:r>
            <a:r>
              <a:rPr lang="en-US" u="sng" dirty="0" smtClean="0"/>
              <a:t>reactance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Positive (inductive) above the origin</a:t>
            </a:r>
          </a:p>
          <a:p>
            <a:pPr lvl="3">
              <a:spcBef>
                <a:spcPts val="1200"/>
              </a:spcBef>
            </a:pPr>
            <a:r>
              <a:rPr lang="en-US" dirty="0" smtClean="0"/>
              <a:t>Negative (capacitive) below the origin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All possible </a:t>
            </a:r>
            <a:r>
              <a:rPr lang="en-US" u="sng" dirty="0" smtClean="0"/>
              <a:t>impedances can be plotted as one point (Z)</a:t>
            </a:r>
            <a:r>
              <a:rPr lang="en-US" dirty="0" smtClean="0"/>
              <a:t> on that graph corresponding to the values of </a:t>
            </a:r>
            <a:r>
              <a:rPr lang="en-US" u="sng" dirty="0" smtClean="0"/>
              <a:t>resistance</a:t>
            </a:r>
            <a:r>
              <a:rPr lang="en-US" dirty="0" smtClean="0"/>
              <a:t> and </a:t>
            </a:r>
            <a:r>
              <a:rPr lang="en-US" u="sng" dirty="0" smtClean="0"/>
              <a:t>reactance</a:t>
            </a:r>
          </a:p>
        </p:txBody>
      </p:sp>
      <p:pic>
        <p:nvPicPr>
          <p:cNvPr id="4" name="Picture 3" descr="E9G02pg9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048000"/>
            <a:ext cx="6391275" cy="345769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What can you do with a Smith Chart?</a:t>
            </a:r>
          </a:p>
          <a:p>
            <a:pPr lvl="1"/>
            <a:r>
              <a:rPr lang="en-US" dirty="0" smtClean="0"/>
              <a:t>Calculate Impedance along transmission lines</a:t>
            </a:r>
          </a:p>
          <a:p>
            <a:pPr lvl="1"/>
            <a:r>
              <a:rPr lang="en-US" dirty="0" smtClean="0"/>
              <a:t>Calculate Impedance &amp; SWR values in Transmission lines</a:t>
            </a:r>
          </a:p>
          <a:p>
            <a:r>
              <a:rPr lang="en-US" u="sng" dirty="0" smtClean="0"/>
              <a:t>What are the 2 families of circles and arcs that make up a Smith Chart?</a:t>
            </a:r>
          </a:p>
          <a:p>
            <a:pPr lvl="1"/>
            <a:r>
              <a:rPr lang="en-US" dirty="0" smtClean="0"/>
              <a:t>Resistance (circles)</a:t>
            </a:r>
          </a:p>
          <a:p>
            <a:pPr lvl="1"/>
            <a:r>
              <a:rPr lang="en-US" dirty="0" smtClean="0"/>
              <a:t>Reactance (arcs)</a:t>
            </a:r>
            <a:endParaRPr lang="en-US" dirty="0"/>
          </a:p>
        </p:txBody>
      </p:sp>
      <p:pic>
        <p:nvPicPr>
          <p:cNvPr id="4" name="Picture 3" descr="E9G02pg9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4267200"/>
            <a:ext cx="3521243" cy="1905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u="sng" dirty="0" smtClean="0"/>
              <a:t>What is the name for the large outer circle on which the reactance arcs terminate?</a:t>
            </a:r>
          </a:p>
          <a:p>
            <a:pPr lvl="1"/>
            <a:r>
              <a:rPr lang="en-US" dirty="0" smtClean="0"/>
              <a:t>Reactance Axis</a:t>
            </a:r>
          </a:p>
          <a:p>
            <a:r>
              <a:rPr lang="en-US" u="sng" dirty="0" smtClean="0"/>
              <a:t>What do the arcs on a Smith Chart represent?</a:t>
            </a:r>
          </a:p>
          <a:p>
            <a:pPr lvl="1"/>
            <a:r>
              <a:rPr lang="en-US" dirty="0" smtClean="0"/>
              <a:t>Points with constant reactance</a:t>
            </a:r>
          </a:p>
          <a:p>
            <a:r>
              <a:rPr lang="en-US" u="sng" dirty="0" smtClean="0"/>
              <a:t>What is the only straight line on the Smith Chart?</a:t>
            </a:r>
          </a:p>
          <a:p>
            <a:pPr lvl="1"/>
            <a:r>
              <a:rPr lang="en-US" dirty="0" smtClean="0"/>
              <a:t>Resistance Axis</a:t>
            </a:r>
          </a:p>
        </p:txBody>
      </p:sp>
      <p:pic>
        <p:nvPicPr>
          <p:cNvPr id="4" name="Picture 3" descr="E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4572000"/>
            <a:ext cx="1647873" cy="186445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What third family of circles is often added to a Smith Chart during the process of solving problems?</a:t>
            </a:r>
          </a:p>
          <a:p>
            <a:pPr lvl="1"/>
            <a:r>
              <a:rPr lang="en-US" dirty="0" smtClean="0"/>
              <a:t>Standing-wave ratio circles</a:t>
            </a:r>
          </a:p>
          <a:p>
            <a:r>
              <a:rPr lang="en-US" u="sng" dirty="0" smtClean="0"/>
              <a:t>What is the process of normalization with regard to a Smith Chart?</a:t>
            </a:r>
          </a:p>
          <a:p>
            <a:pPr lvl="1"/>
            <a:r>
              <a:rPr lang="en-US" dirty="0" smtClean="0"/>
              <a:t>Reassigning impedance values with regard to the prime center</a:t>
            </a:r>
          </a:p>
          <a:p>
            <a:r>
              <a:rPr lang="en-US" dirty="0" smtClean="0"/>
              <a:t>Video: </a:t>
            </a:r>
            <a:r>
              <a:rPr lang="en-US" dirty="0" smtClean="0">
                <a:hlinkClick r:id="rId2"/>
              </a:rPr>
              <a:t>http://www.antenna-theory.com/tutorial/smith/chart.php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 Line Stubs &amp; Transformers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Rule #1</a:t>
            </a:r>
            <a:r>
              <a:rPr lang="en-US" dirty="0" smtClean="0"/>
              <a:t> – If any transmission line is any integer multiple of ½ wavelength long, the impedance at one end will be the same as at the other.</a:t>
            </a:r>
          </a:p>
          <a:p>
            <a:pPr lvl="1"/>
            <a:r>
              <a:rPr lang="en-US" dirty="0" smtClean="0"/>
              <a:t>Every ½ wavelength along the line the impedance repeats.</a:t>
            </a:r>
          </a:p>
          <a:p>
            <a:pPr lvl="1"/>
            <a:r>
              <a:rPr lang="en-US" dirty="0" smtClean="0"/>
              <a:t>If the terminating impedance is a short circuit, the impedance meter will see a short circuit every ½ wavelength… the same for an open circuit.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 Line Stubs &amp; Transformers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 2 – If the transmission line is an odd multiple of ¼ wavelength long, the impedance at one end is inverted from that at the other end.</a:t>
            </a:r>
          </a:p>
          <a:p>
            <a:pPr lvl="1"/>
            <a:r>
              <a:rPr lang="en-US" dirty="0" smtClean="0"/>
              <a:t>If the terminating impedance is open, the impedance ¼ wavelength away will be a short.</a:t>
            </a:r>
          </a:p>
          <a:p>
            <a:pPr lvl="1"/>
            <a:r>
              <a:rPr lang="en-US" dirty="0" smtClean="0"/>
              <a:t>¼, ¾, 1 ¼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Antenna Modeling – Personal computers makes it possible to design and analyze antennas by mathematically modeling the antenna</a:t>
            </a:r>
          </a:p>
          <a:p>
            <a:r>
              <a:rPr lang="en-US" dirty="0" smtClean="0"/>
              <a:t>Computer analysis allows us to study how performance changes as the height of the antenna changes</a:t>
            </a:r>
          </a:p>
          <a:p>
            <a:r>
              <a:rPr lang="en-US" dirty="0" smtClean="0"/>
              <a:t>(NEC) – Numerical </a:t>
            </a:r>
            <a:r>
              <a:rPr lang="en-US" dirty="0" err="1" smtClean="0"/>
              <a:t>Electromagnetics</a:t>
            </a:r>
            <a:r>
              <a:rPr lang="en-US" dirty="0" smtClean="0"/>
              <a:t> Code </a:t>
            </a:r>
          </a:p>
          <a:p>
            <a:pPr lvl="1"/>
            <a:r>
              <a:rPr lang="en-US" dirty="0" smtClean="0"/>
              <a:t>modeling technique called “Method of Moments”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of 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Antenna Radiation Patterns</a:t>
            </a:r>
          </a:p>
          <a:p>
            <a:pPr lvl="1"/>
            <a:r>
              <a:rPr lang="en-US" dirty="0" smtClean="0"/>
              <a:t>Dipole (fig. 9-1a, pg 9-2) </a:t>
            </a:r>
          </a:p>
          <a:p>
            <a:pPr lvl="2"/>
            <a:r>
              <a:rPr lang="en-US" dirty="0" smtClean="0"/>
              <a:t>Strength Scale from the center to the edge of the pattern is measured in decibels</a:t>
            </a:r>
          </a:p>
          <a:p>
            <a:pPr lvl="2"/>
            <a:r>
              <a:rPr lang="en-US" dirty="0" smtClean="0"/>
              <a:t>Comparing antennas – make the scale is the same</a:t>
            </a:r>
          </a:p>
          <a:p>
            <a:pPr lvl="2"/>
            <a:r>
              <a:rPr lang="en-US" dirty="0" smtClean="0"/>
              <a:t>The scale shows the relative strength of signal radiated in any direction with the maximum point representing 0dB with respect </a:t>
            </a:r>
            <a:r>
              <a:rPr lang="en-US" dirty="0" err="1" smtClean="0"/>
              <a:t>ot</a:t>
            </a:r>
            <a:r>
              <a:rPr lang="en-US" dirty="0" smtClean="0"/>
              <a:t> all other directions</a:t>
            </a:r>
          </a:p>
          <a:p>
            <a:pPr lvl="2"/>
            <a:r>
              <a:rPr lang="en-US" dirty="0" smtClean="0"/>
              <a:t>Radiation pattern shows the “</a:t>
            </a:r>
            <a:r>
              <a:rPr lang="en-US" i="1" dirty="0" smtClean="0"/>
              <a:t>Far Field</a:t>
            </a:r>
            <a:r>
              <a:rPr lang="en-US" dirty="0" smtClean="0"/>
              <a:t>” extending several wavelengths from the antenna</a:t>
            </a:r>
          </a:p>
          <a:p>
            <a:pPr lvl="2"/>
            <a:r>
              <a:rPr lang="en-US" dirty="0" smtClean="0"/>
              <a:t>The “</a:t>
            </a:r>
            <a:r>
              <a:rPr lang="en-US" i="1" dirty="0" smtClean="0"/>
              <a:t>Near Field</a:t>
            </a:r>
            <a:r>
              <a:rPr lang="en-US" dirty="0" smtClean="0"/>
              <a:t>”  is too close to show a pattern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Dipole Radiation Patt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4551" y="609600"/>
            <a:ext cx="1965599" cy="205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4313" y="51758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dB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US" u="sng" dirty="0" smtClean="0"/>
              <a:t>Modeling</a:t>
            </a:r>
            <a:r>
              <a:rPr lang="en-US" dirty="0" smtClean="0"/>
              <a:t> – In the </a:t>
            </a:r>
            <a:r>
              <a:rPr lang="en-US" u="sng" dirty="0" smtClean="0"/>
              <a:t>Method of Moments</a:t>
            </a:r>
            <a:r>
              <a:rPr lang="en-US" dirty="0" smtClean="0"/>
              <a:t>, the antenna wires are modeled as a </a:t>
            </a:r>
            <a:r>
              <a:rPr lang="en-US" u="sng" dirty="0" smtClean="0"/>
              <a:t>series of segments</a:t>
            </a:r>
            <a:r>
              <a:rPr lang="en-US" dirty="0" smtClean="0"/>
              <a:t> and a uniform value of current in each segment is computed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</a:t>
            </a:r>
            <a:r>
              <a:rPr lang="en-US" u="sng" dirty="0" smtClean="0"/>
              <a:t>field resulting from the RF current</a:t>
            </a:r>
            <a:r>
              <a:rPr lang="en-US" dirty="0" smtClean="0"/>
              <a:t> in each segment is evaluated, along with the effects from other </a:t>
            </a:r>
            <a:r>
              <a:rPr lang="en-US" u="sng" dirty="0" smtClean="0"/>
              <a:t>mutually coupled segments</a:t>
            </a:r>
            <a:r>
              <a:rPr lang="en-US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higher number of segments results in more accuracy.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Most programs limit the number of segments because of memory and processing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Design Tradeoffs &amp; Optimization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When you evaluate the gain of an antenna, you have to take into account: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Feed Point Impedance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Loss resistance in the elements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Impedance-matching components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E-field &amp; H-field radiation patterns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Performance across the entire frequency band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Gain may change drastically as you move away from the design frequency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Front to back may vary drastically across the band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Forward gain may be increased by using a longer boom and spacing the elements farther apart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Element length may need to be adjusted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Interdependency of gain, SWR bandwidth, and pattern ratios require compromises by the antenna modeler to achieve realistic goals.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Chapter 10</a:t>
            </a:r>
          </a:p>
          <a:p>
            <a:r>
              <a:rPr lang="en-US" dirty="0" smtClean="0"/>
              <a:t>Do practice questions within the chapter</a:t>
            </a:r>
          </a:p>
          <a:p>
            <a:r>
              <a:rPr lang="en-US" dirty="0" smtClean="0"/>
              <a:t>Use the practice test CD included in the textbook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Gain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important antenna property is the ability to concentrate it’s radiated power in a useful direction</a:t>
            </a:r>
          </a:p>
          <a:p>
            <a:pPr lvl="1"/>
            <a:r>
              <a:rPr lang="en-US" u="sng" dirty="0" err="1" smtClean="0"/>
              <a:t>Istropic</a:t>
            </a:r>
            <a:r>
              <a:rPr lang="en-US" u="sng" dirty="0"/>
              <a:t> </a:t>
            </a:r>
            <a:r>
              <a:rPr lang="en-US" u="sng" dirty="0" smtClean="0"/>
              <a:t>Radiator</a:t>
            </a:r>
            <a:r>
              <a:rPr lang="en-US" dirty="0" smtClean="0"/>
              <a:t> – </a:t>
            </a:r>
            <a:r>
              <a:rPr lang="en-US" b="1" dirty="0" smtClean="0"/>
              <a:t>theoretical</a:t>
            </a:r>
            <a:r>
              <a:rPr lang="en-US" dirty="0" smtClean="0"/>
              <a:t> </a:t>
            </a:r>
            <a:r>
              <a:rPr lang="en-US" b="1" dirty="0" smtClean="0"/>
              <a:t>antenna</a:t>
            </a:r>
            <a:r>
              <a:rPr lang="en-US" dirty="0" smtClean="0"/>
              <a:t> assumed to radiate equally in all directions</a:t>
            </a:r>
          </a:p>
          <a:p>
            <a:pPr lvl="2"/>
            <a:r>
              <a:rPr lang="en-US" dirty="0" smtClean="0"/>
              <a:t>Reference for comparing the differences in real antennas, </a:t>
            </a:r>
            <a:r>
              <a:rPr lang="en-US" u="sng" dirty="0" smtClean="0"/>
              <a:t>Zero Gain</a:t>
            </a:r>
          </a:p>
          <a:p>
            <a:pPr lvl="1"/>
            <a:r>
              <a:rPr lang="en-US" u="sng" dirty="0" smtClean="0"/>
              <a:t>Directional Antennas</a:t>
            </a:r>
            <a:r>
              <a:rPr lang="en-US" dirty="0" smtClean="0"/>
              <a:t> – concentrate their radiated power in one or more directions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Gain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Directional antennas</a:t>
            </a:r>
          </a:p>
          <a:p>
            <a:pPr lvl="1"/>
            <a:r>
              <a:rPr lang="en-US" dirty="0" smtClean="0"/>
              <a:t>In a perfect antenna, radio energy would be concentrated in one direction only, forward direction (main or major lobe)</a:t>
            </a:r>
          </a:p>
          <a:p>
            <a:pPr lvl="1"/>
            <a:r>
              <a:rPr lang="en-US" dirty="0" smtClean="0"/>
              <a:t>Real world antennas have minor lobes to the sides and rear direction</a:t>
            </a:r>
          </a:p>
          <a:p>
            <a:pPr lvl="1"/>
            <a:r>
              <a:rPr lang="en-US" dirty="0" smtClean="0"/>
              <a:t>Antenna gain is expressed in decibels from the main lobe compared to a reference antenna (usually a dipole)</a:t>
            </a:r>
          </a:p>
          <a:p>
            <a:pPr lvl="1"/>
            <a:endParaRPr lang="en-US" dirty="0" smtClean="0"/>
          </a:p>
        </p:txBody>
      </p:sp>
      <p:pic>
        <p:nvPicPr>
          <p:cNvPr id="6" name="Picture 5" descr="E9B02pg9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6767580" y="380999"/>
            <a:ext cx="1604895" cy="16764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Antenna comparison measurements</a:t>
            </a:r>
          </a:p>
          <a:p>
            <a:pPr lvl="1"/>
            <a:r>
              <a:rPr lang="en-US" b="1" u="sng" dirty="0" err="1" smtClean="0"/>
              <a:t>dBd</a:t>
            </a:r>
            <a:r>
              <a:rPr lang="en-US" dirty="0" smtClean="0"/>
              <a:t> is antenna gain compared to a reference dipole</a:t>
            </a:r>
          </a:p>
          <a:p>
            <a:pPr lvl="1"/>
            <a:r>
              <a:rPr lang="en-US" b="1" u="sng" dirty="0" err="1" smtClean="0"/>
              <a:t>dBi</a:t>
            </a:r>
            <a:r>
              <a:rPr lang="en-US" dirty="0" smtClean="0"/>
              <a:t> is antenna gain compared to an </a:t>
            </a:r>
            <a:r>
              <a:rPr lang="en-US" dirty="0" err="1" smtClean="0"/>
              <a:t>istropic</a:t>
            </a:r>
            <a:r>
              <a:rPr lang="en-US" dirty="0" smtClean="0"/>
              <a:t> radiator</a:t>
            </a:r>
          </a:p>
          <a:p>
            <a:pPr lvl="1"/>
            <a:r>
              <a:rPr lang="en-US" u="sng" dirty="0" smtClean="0"/>
              <a:t>Dipoles have 2.15 dB of gain over an Isotropic radiator</a:t>
            </a:r>
          </a:p>
          <a:p>
            <a:pPr lvl="1"/>
            <a:r>
              <a:rPr lang="en-US" dirty="0" smtClean="0"/>
              <a:t>Gain in </a:t>
            </a:r>
            <a:r>
              <a:rPr lang="en-US" dirty="0" err="1" smtClean="0"/>
              <a:t>dBd</a:t>
            </a:r>
            <a:r>
              <a:rPr lang="en-US" dirty="0" smtClean="0"/>
              <a:t> = Gain in </a:t>
            </a:r>
            <a:r>
              <a:rPr lang="en-US" dirty="0" err="1" smtClean="0"/>
              <a:t>dBi</a:t>
            </a:r>
            <a:r>
              <a:rPr lang="en-US" dirty="0" smtClean="0"/>
              <a:t> - 2.15 dB</a:t>
            </a:r>
          </a:p>
          <a:p>
            <a:pPr lvl="2"/>
            <a:r>
              <a:rPr lang="en-US" dirty="0" smtClean="0"/>
              <a:t>6 dB gain over Isotropic is: 6 – 2.15 = 3.85 </a:t>
            </a:r>
            <a:r>
              <a:rPr lang="en-US" dirty="0" err="1" smtClean="0"/>
              <a:t>dBd</a:t>
            </a:r>
            <a:endParaRPr lang="en-US" dirty="0" smtClean="0"/>
          </a:p>
          <a:p>
            <a:pPr lvl="2"/>
            <a:r>
              <a:rPr lang="en-US" dirty="0" smtClean="0"/>
              <a:t>12 dB gain over Isotropic is: 12 – 2.15 = 9.85 </a:t>
            </a:r>
            <a:r>
              <a:rPr lang="en-US" dirty="0" err="1" smtClean="0"/>
              <a:t>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9B02pg9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4343400"/>
            <a:ext cx="1971675" cy="20595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Beamwidth</a:t>
            </a:r>
            <a:r>
              <a:rPr lang="en-US" dirty="0" smtClean="0"/>
              <a:t> &amp; Pattern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Beamwidth</a:t>
            </a:r>
            <a:r>
              <a:rPr lang="en-US" dirty="0" smtClean="0"/>
              <a:t> is the angular distance between the points on either side of the major lobe at which the gain is </a:t>
            </a:r>
            <a:r>
              <a:rPr lang="en-US" u="sng" dirty="0" smtClean="0"/>
              <a:t>3 dB below the maximum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30 degree </a:t>
            </a:r>
            <a:r>
              <a:rPr lang="en-US" dirty="0" err="1" smtClean="0"/>
              <a:t>beamwidth</a:t>
            </a:r>
            <a:r>
              <a:rPr lang="en-US" dirty="0" smtClean="0"/>
              <a:t> is 15 degrees either side of the maximum signal (fig 9-4, pg 9-4)</a:t>
            </a:r>
          </a:p>
          <a:p>
            <a:pPr lvl="1"/>
            <a:r>
              <a:rPr lang="en-US" dirty="0" smtClean="0"/>
              <a:t>If you rotate your antenna 15 degrees from optimum, the receive signal will drop by 3 dB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8534400" y="4114800"/>
            <a:ext cx="228600" cy="990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9B02pg9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3352800"/>
            <a:ext cx="3200400" cy="3342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Beamwidth</a:t>
            </a:r>
            <a:r>
              <a:rPr lang="en-US" dirty="0" smtClean="0"/>
              <a:t> &amp; Pattern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As gain increases, </a:t>
            </a:r>
            <a:r>
              <a:rPr lang="en-US" u="sng" dirty="0" err="1" smtClean="0"/>
              <a:t>beamwidth</a:t>
            </a:r>
            <a:r>
              <a:rPr lang="en-US" u="sng" dirty="0" smtClean="0"/>
              <a:t> decreases</a:t>
            </a:r>
          </a:p>
          <a:p>
            <a:r>
              <a:rPr lang="en-US" dirty="0" err="1" smtClean="0"/>
              <a:t>Beamwidth</a:t>
            </a:r>
            <a:r>
              <a:rPr lang="en-US" dirty="0" smtClean="0"/>
              <a:t> is measured from the center of the graph through the -3 dB point</a:t>
            </a:r>
          </a:p>
          <a:p>
            <a:r>
              <a:rPr lang="en-US" dirty="0" smtClean="0"/>
              <a:t>Front to Back 18dB</a:t>
            </a:r>
          </a:p>
          <a:p>
            <a:r>
              <a:rPr lang="en-US" dirty="0" smtClean="0"/>
              <a:t>Front to Side 14 dB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953000" y="5181601"/>
            <a:ext cx="2034396" cy="770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10400" y="4114800"/>
            <a:ext cx="121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degrees</a:t>
            </a:r>
            <a:endParaRPr lang="en-US" dirty="0"/>
          </a:p>
        </p:txBody>
      </p:sp>
      <p:cxnSp>
        <p:nvCxnSpPr>
          <p:cNvPr id="12" name="Straight Connector 11"/>
          <p:cNvCxnSpPr>
            <a:endCxn id="7" idx="1"/>
          </p:cNvCxnSpPr>
          <p:nvPr/>
        </p:nvCxnSpPr>
        <p:spPr>
          <a:xfrm flipV="1">
            <a:off x="4953000" y="4299466"/>
            <a:ext cx="2057400" cy="882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10400" y="5715000"/>
            <a:ext cx="1286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-25 degrees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4876800"/>
            <a:ext cx="1253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degrees</a:t>
            </a:r>
          </a:p>
          <a:p>
            <a:r>
              <a:rPr lang="en-US" dirty="0" err="1" smtClean="0"/>
              <a:t>beamwidth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AA22-17C6-4898-A0F4-FDA6CEB8929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2531</TotalTime>
  <Words>2663</Words>
  <Application>Microsoft Office PowerPoint</Application>
  <PresentationFormat>On-screen Show (4:3)</PresentationFormat>
  <Paragraphs>302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Chapter 9 Antennas &amp;Feed Lines</vt:lpstr>
      <vt:lpstr>200 Antennas  </vt:lpstr>
      <vt:lpstr>Potato Gun</vt:lpstr>
      <vt:lpstr>Basics of Antennas</vt:lpstr>
      <vt:lpstr>Antenna Gain</vt:lpstr>
      <vt:lpstr>Antenna Gain</vt:lpstr>
      <vt:lpstr>Antenna Gain</vt:lpstr>
      <vt:lpstr>Beamwidth &amp; Pattern Ratios</vt:lpstr>
      <vt:lpstr>Beamwidth &amp; Pattern Ratios</vt:lpstr>
      <vt:lpstr>Radiation &amp; Ohmic Resistance</vt:lpstr>
      <vt:lpstr>Feed Point Impedance</vt:lpstr>
      <vt:lpstr>Antenna Efficiency</vt:lpstr>
      <vt:lpstr>Antenna Polarization</vt:lpstr>
      <vt:lpstr>Practical Antennas</vt:lpstr>
      <vt:lpstr>Practical Antennas</vt:lpstr>
      <vt:lpstr>Practical Antennas</vt:lpstr>
      <vt:lpstr>Practical Antennas</vt:lpstr>
      <vt:lpstr>Practical Antennas</vt:lpstr>
      <vt:lpstr>Practical Antennas</vt:lpstr>
      <vt:lpstr>Practical Antennas</vt:lpstr>
      <vt:lpstr>Practical Antennas</vt:lpstr>
      <vt:lpstr>Effective Radiated Power</vt:lpstr>
      <vt:lpstr>Effective Radiated Power</vt:lpstr>
      <vt:lpstr>Satellite Antenna Systems</vt:lpstr>
      <vt:lpstr>Specialized Antennas</vt:lpstr>
      <vt:lpstr>Antenna Systems</vt:lpstr>
      <vt:lpstr>Matching Techniques</vt:lpstr>
      <vt:lpstr>Matching Techniques</vt:lpstr>
      <vt:lpstr>Transmission Line Mechanics</vt:lpstr>
      <vt:lpstr>Transmission Line Mechanics</vt:lpstr>
      <vt:lpstr>Transmission Line Mechanics</vt:lpstr>
      <vt:lpstr>Smith Chart</vt:lpstr>
      <vt:lpstr>Smith Chart</vt:lpstr>
      <vt:lpstr>Smith Chart</vt:lpstr>
      <vt:lpstr>Smith Chart</vt:lpstr>
      <vt:lpstr>Smith Chart</vt:lpstr>
      <vt:lpstr>Transmission Line Stubs &amp; Transformers</vt:lpstr>
      <vt:lpstr>Transmission Line Stubs &amp; Transformers</vt:lpstr>
      <vt:lpstr>Antenna Design</vt:lpstr>
      <vt:lpstr>Antenna Design</vt:lpstr>
      <vt:lpstr>Antenna Design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Antennas &amp;Feed Lines</dc:title>
  <dc:creator>Richard W. Crockett</dc:creator>
  <cp:lastModifiedBy>Richard W. Crockett</cp:lastModifiedBy>
  <cp:revision>141</cp:revision>
  <dcterms:created xsi:type="dcterms:W3CDTF">2013-12-25T09:35:16Z</dcterms:created>
  <dcterms:modified xsi:type="dcterms:W3CDTF">2014-05-14T19:19:07Z</dcterms:modified>
</cp:coreProperties>
</file>